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4"/>
  </p:notesMasterIdLst>
  <p:sldIdLst>
    <p:sldId id="256" r:id="rId4"/>
    <p:sldId id="257" r:id="rId5"/>
    <p:sldId id="258" r:id="rId6"/>
    <p:sldId id="266" r:id="rId7"/>
    <p:sldId id="285" r:id="rId8"/>
    <p:sldId id="264" r:id="rId9"/>
    <p:sldId id="284" r:id="rId10"/>
    <p:sldId id="265" r:id="rId11"/>
    <p:sldId id="286" r:id="rId12"/>
    <p:sldId id="288" r:id="rId13"/>
    <p:sldId id="276" r:id="rId14"/>
    <p:sldId id="259" r:id="rId15"/>
    <p:sldId id="289" r:id="rId16"/>
    <p:sldId id="292" r:id="rId17"/>
    <p:sldId id="268" r:id="rId18"/>
    <p:sldId id="270" r:id="rId19"/>
    <p:sldId id="291" r:id="rId20"/>
    <p:sldId id="273" r:id="rId21"/>
    <p:sldId id="294" r:id="rId22"/>
    <p:sldId id="293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6"/>
            <p14:sldId id="285"/>
            <p14:sldId id="264"/>
            <p14:sldId id="284"/>
            <p14:sldId id="265"/>
            <p14:sldId id="286"/>
            <p14:sldId id="288"/>
            <p14:sldId id="276"/>
            <p14:sldId id="259"/>
            <p14:sldId id="289"/>
            <p14:sldId id="292"/>
            <p14:sldId id="268"/>
            <p14:sldId id="270"/>
            <p14:sldId id="291"/>
            <p14:sldId id="273"/>
            <p14:sldId id="294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7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высоты активации системы спасения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/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Из 2 закона Ньютона и формулы для вычисления силы сопротивления через коэффициент сопротивления формы следует следующее неравенство: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sz="1050" dirty="0"/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безразмерный КСФ. Учитывая что спутник при падении нельзя рассматривать как тело определенной геометрической формы, его значение было принято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0,8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плотность среды, с учетом атмосферных условий имеет значение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максимальная скорость падения спутника в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искомая величина;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объем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0,001382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м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=9,81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Выразив скорость из этой формулы и подставив известные значения, получим максимальную скорость падения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=26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Сервопривод до открытия СС будет работать 2 секунды, за это время спутник снизиться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×2с=52м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Поскольку парашют должен быть открыт на высоте 50 метров, сервопривод необходимо запустить на высоте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50м+52м=102м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Сделаем запас и примем это значение за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blipFill>
                <a:blip r:embed="rId2"/>
                <a:stretch>
                  <a:fillRect l="-488" t="-746" r="-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0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4"/>
            <a:ext cx="12192000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скорость снижения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blipFill>
                <a:blip r:embed="rId3"/>
                <a:stretch>
                  <a:fillRect l="-737" t="-726" b="-1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319" y="2159999"/>
            <a:ext cx="5244073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F466-55FF-4394-A6D0-DE4E1FB1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строп парашюта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/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=2,4×16 см=36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максимальное натяжение строп:</a:t>
                </a:r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момент раскрытия парашюта скорость снижения свободно падающего спутника будет наибольшей. После его раскрытия произойдет сильный рывок, натяжение строп будет максимальным. Эта сила выражается следующей формулой: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сн)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𝑡𝑛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ОПН,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максимальная скорость,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26 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сн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необходимая скорость снижения,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8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время полного раскрытия купола парашюта,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 с</m:t>
                    </m:r>
                  </m:oMath>
                </a14:m>
                <a:r>
                  <a:rPr lang="ru-RU" dirty="0"/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количество строп, 6 штук.</a:t>
                </a:r>
              </a:p>
              <a:p>
                <a:pPr>
                  <a:spcBef>
                    <a:spcPct val="0"/>
                  </a:spcBef>
                </a:pPr>
                <a:endParaRPr lang="ru-RU" sz="9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Подставим в эту формулу известные значения и получим максимальное натяжение каждой из стропы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=1,26 Н</m:t>
                    </m:r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blipFill>
                <a:blip r:embed="rId2"/>
                <a:stretch>
                  <a:fillRect l="-500" r="-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264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836D2-93DA-4655-9D31-7725B646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Плата спутника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6DFAD5-50D0-44FE-81B9-DB1BF4BD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3" y="2194560"/>
            <a:ext cx="5868762" cy="378718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A5157F8-7786-4DEA-A1AC-7CDE4A5241B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61373" y="1876927"/>
            <a:ext cx="5303570" cy="9778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507C36F-155D-4C9B-98FC-012B75ABD6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00915" y="2194560"/>
            <a:ext cx="4564028" cy="697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4B81A43-5039-407D-B2FC-64CF9B2B54A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66107" y="2618072"/>
            <a:ext cx="3998836" cy="34100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9B21613-8A51-4A27-994C-46B43B976FF1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1144" y="2959073"/>
            <a:ext cx="4933799" cy="63682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21F6030-BC59-4BC6-B05D-EFA8FAC62E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973580" y="3276706"/>
            <a:ext cx="3091363" cy="8424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F3616E7-3909-4DC2-86E2-7C66497DCD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772076" y="3618970"/>
            <a:ext cx="4292867" cy="9425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0E735DF-C39E-4B07-BC19-463F819BEE27}"/>
              </a:ext>
            </a:extLst>
          </p:cNvPr>
          <p:cNvCxnSpPr>
            <a:cxnSpLocks/>
          </p:cNvCxnSpPr>
          <p:nvPr/>
        </p:nvCxnSpPr>
        <p:spPr bwMode="auto">
          <a:xfrm flipV="1">
            <a:off x="3809950" y="3954429"/>
            <a:ext cx="3254993" cy="68648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47E0425-73A2-41B5-84B5-359E98C50406}"/>
              </a:ext>
            </a:extLst>
          </p:cNvPr>
          <p:cNvCxnSpPr>
            <a:cxnSpLocks/>
          </p:cNvCxnSpPr>
          <p:nvPr/>
        </p:nvCxnSpPr>
        <p:spPr bwMode="auto">
          <a:xfrm>
            <a:off x="2029276" y="5129822"/>
            <a:ext cx="5050932" cy="5204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AE006AC2-5C17-4F7B-AA26-9325A920F0F6}"/>
              </a:ext>
            </a:extLst>
          </p:cNvPr>
          <p:cNvCxnSpPr>
            <a:cxnSpLocks/>
          </p:cNvCxnSpPr>
          <p:nvPr/>
        </p:nvCxnSpPr>
        <p:spPr bwMode="auto">
          <a:xfrm flipV="1">
            <a:off x="4498983" y="4283201"/>
            <a:ext cx="2581225" cy="762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C0ADA8E0-710E-4152-BD8C-3271402467FD}"/>
              </a:ext>
            </a:extLst>
          </p:cNvPr>
          <p:cNvCxnSpPr>
            <a:cxnSpLocks/>
          </p:cNvCxnSpPr>
          <p:nvPr/>
        </p:nvCxnSpPr>
        <p:spPr bwMode="auto">
          <a:xfrm flipV="1">
            <a:off x="5989053" y="4958543"/>
            <a:ext cx="1091155" cy="664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A04170C-F39A-4FD3-8E20-FE5BF819E274}"/>
              </a:ext>
            </a:extLst>
          </p:cNvPr>
          <p:cNvSpPr txBox="1"/>
          <p:nvPr/>
        </p:nvSpPr>
        <p:spPr>
          <a:xfrm>
            <a:off x="7080208" y="167411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Доп. Кнопка (не используется)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002543-62AA-45CA-91AD-8C51B45C5DB6}"/>
              </a:ext>
            </a:extLst>
          </p:cNvPr>
          <p:cNvSpPr txBox="1"/>
          <p:nvPr/>
        </p:nvSpPr>
        <p:spPr>
          <a:xfrm>
            <a:off x="7064943" y="1991745"/>
            <a:ext cx="385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Светодиоды – индикаторы состояния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03DF21-F858-46BB-8D29-2E31E5255991}"/>
              </a:ext>
            </a:extLst>
          </p:cNvPr>
          <p:cNvSpPr txBox="1"/>
          <p:nvPr/>
        </p:nvSpPr>
        <p:spPr>
          <a:xfrm>
            <a:off x="7080208" y="2410058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Кнопка запуска тестирования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4BBD34-492B-431B-A0E5-EEAFCF30DFCB}"/>
              </a:ext>
            </a:extLst>
          </p:cNvPr>
          <p:cNvSpPr txBox="1"/>
          <p:nvPr/>
        </p:nvSpPr>
        <p:spPr>
          <a:xfrm>
            <a:off x="7080208" y="2754958"/>
            <a:ext cx="18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МК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Arduino Nano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088338-6539-46A1-9419-CE4F6DE940A7}"/>
              </a:ext>
            </a:extLst>
          </p:cNvPr>
          <p:cNvSpPr txBox="1"/>
          <p:nvPr/>
        </p:nvSpPr>
        <p:spPr>
          <a:xfrm>
            <a:off x="7078653" y="3065616"/>
            <a:ext cx="411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Джемперы переключения вывода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UART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5273E-1314-4E6A-801E-0EBD4F2CB806}"/>
              </a:ext>
            </a:extLst>
          </p:cNvPr>
          <p:cNvSpPr txBox="1"/>
          <p:nvPr/>
        </p:nvSpPr>
        <p:spPr>
          <a:xfrm>
            <a:off x="7064943" y="3410516"/>
            <a:ext cx="220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с датчиками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D163E7-2787-4CE5-A916-6338D9EA165C}"/>
              </a:ext>
            </a:extLst>
          </p:cNvPr>
          <p:cNvSpPr txBox="1"/>
          <p:nvPr/>
        </p:nvSpPr>
        <p:spPr>
          <a:xfrm>
            <a:off x="7064943" y="3767059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Радиомодуль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2300B9-376B-4CF7-AFE5-51DD90A3E1A9}"/>
              </a:ext>
            </a:extLst>
          </p:cNvPr>
          <p:cNvSpPr txBox="1"/>
          <p:nvPr/>
        </p:nvSpPr>
        <p:spPr>
          <a:xfrm>
            <a:off x="7080208" y="4104121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Внешняя антенна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5B35DA-719B-4315-8398-6B8A85C0D2C9}"/>
              </a:ext>
            </a:extLst>
          </p:cNvPr>
          <p:cNvSpPr txBox="1"/>
          <p:nvPr/>
        </p:nvSpPr>
        <p:spPr>
          <a:xfrm>
            <a:off x="7078653" y="4760877"/>
            <a:ext cx="32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Разъемы для подключения АКБ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9E869D-1ED4-4C91-81B3-031E7E13FB45}"/>
              </a:ext>
            </a:extLst>
          </p:cNvPr>
          <p:cNvSpPr txBox="1"/>
          <p:nvPr/>
        </p:nvSpPr>
        <p:spPr>
          <a:xfrm>
            <a:off x="7125957" y="5465604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SD-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3300353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Структурная схема спутника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066AC-978F-41B8-A245-69168F2BD508}"/>
              </a:ext>
            </a:extLst>
          </p:cNvPr>
          <p:cNvSpPr txBox="1"/>
          <p:nvPr/>
        </p:nvSpPr>
        <p:spPr>
          <a:xfrm>
            <a:off x="6545179" y="2293405"/>
            <a:ext cx="539765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Плата микроконтроллера питается от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Li-Po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аккумулятора, все остальные модули от линейного стабилизатора напряжения, распаянного на плате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Arduino Nano.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Акселерометр, датчик давления и температурный датчик, магнитометр распаяны в модуле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SV-610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и подключаются к МК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I2C.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Модуль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SD-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карты подключается по протоколу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SPI.</a:t>
            </a:r>
          </a:p>
          <a:p>
            <a:endParaRPr lang="en-US" sz="105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Радиомодуль, который работает как передатчик, подключается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UART.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4E0638-D25E-407E-BF4A-DE110CAD4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7" y="2059805"/>
            <a:ext cx="5641494" cy="39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5A6E1-2842-44CD-8FED-A7808387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0"/>
            <a:ext cx="10970880" cy="1143480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1170DA-9DEE-4FB9-AE4C-616654C6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7" y="1123985"/>
            <a:ext cx="4514850" cy="5629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/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После включения питания мы должны выбрать режи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м работы: тестирование или рабочий режим. При запуске рабочего режима происходит калибровка датчика, при тестировании осуществляется индикация согласно регламенту.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увеличилась на 2 метра относительно  точки включения спутника, будет зафиксирован старт.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максимальной, фиксируется точка апогея.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меньше 110 метров и угол меньше 60</a:t>
                </a:r>
                <a14:m>
                  <m:oMath xmlns:m="http://schemas.openxmlformats.org/officeDocument/2006/math">
                    <m:r>
                      <a:rPr lang="ru-RU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/>
                  <a:t>, запускается система спасения.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значение сигнала с фоторезистора меняется больше чем на 10 единиц, фиксируется разделение ОПН и разгонного модуля.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прошлой не больше чем на 1 метр и точка активации СС пройдена, фиксируется приземление.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Телеме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трия отправляется на землю по радиоканалу 2 раза в секунду, на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SD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карту записывается 4 раза в секунду.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blipFill>
                <a:blip r:embed="rId3"/>
                <a:stretch>
                  <a:fillRect l="-965" t="-541" r="-1286" b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74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19" y="1072703"/>
            <a:ext cx="12192000" cy="68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844816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ru-RU" altLang="ru-RU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𝟐𝟎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844816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7032470" y="6225143"/>
            <a:ext cx="365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C71BE9-7C65-4246-AA06-5610E56D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энергопотребления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A11654B-D75A-4F18-93AE-E70C0718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6746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полета в </a:t>
            </a:r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Openrocket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156E3F-0D70-48E8-8621-0B3FBEFD7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71" y="816746"/>
            <a:ext cx="9216657" cy="59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3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C66F8E-4C3B-4AC2-86BA-F3CEC39E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" y="0"/>
            <a:ext cx="4328121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CA7EF-6A66-4214-B3D4-890F58B2077B}"/>
              </a:ext>
            </a:extLst>
          </p:cNvPr>
          <p:cNvSpPr txBox="1"/>
          <p:nvPr/>
        </p:nvSpPr>
        <p:spPr>
          <a:xfrm>
            <a:off x="5067415" y="3429000"/>
            <a:ext cx="6500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CanSatellite: Alexey-Daniel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38F6D-D91C-4DFC-B918-DBAB95C6CDDF}"/>
              </a:ext>
            </a:extLst>
          </p:cNvPr>
          <p:cNvSpPr txBox="1"/>
          <p:nvPr/>
        </p:nvSpPr>
        <p:spPr>
          <a:xfrm>
            <a:off x="5699464" y="1775533"/>
            <a:ext cx="4328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CanSAD</a:t>
            </a:r>
            <a:endParaRPr lang="ru-RU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24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480"/>
          </a:xfrm>
        </p:spPr>
        <p:txBody>
          <a:bodyPr/>
          <a:lstStyle/>
          <a:p>
            <a:r>
              <a:rPr lang="ru-RU" alt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 при срабатывании СС</a:t>
            </a:r>
            <a:endParaRPr lang="ru-RU" sz="4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63805" y="2059394"/>
            <a:ext cx="75308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После запуска программы микроконтроллер в спутнике ждет сигнала с фоторезистора, который будет означать разделение разгонного модуля и второй ступени (отсека  с полезной нагрузкой). </a:t>
            </a:r>
          </a:p>
          <a:p>
            <a:endParaRPr lang="ru-RU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 снижению до 110 метров запускается сервопривод, который откручивает гайку со своего вала и освобождает пружину, которая выталкивает парашют.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 высоте около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99394-98BB-4AA3-A9D4-90DA6B05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8" y="998824"/>
            <a:ext cx="1678729" cy="56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3 – пружина;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ru-RU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4 – винт на валу сервопривода, удерживающий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крышку в сжатом состоянии;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5 – контактная группа 3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pin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для подключения к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времени работы сервопривода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7EB90-EC52-4333-81AE-D6F9C343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6" y="2079488"/>
            <a:ext cx="4491460" cy="33685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/>
              <p:nvPr/>
            </p:nvSpPr>
            <p:spPr>
              <a:xfrm>
                <a:off x="5202315" y="2154205"/>
                <a:ext cx="69186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Согласно ТД вал сервопривода совершает оборот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0,1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максимальный угол поворота составляет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180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конструкцию сервопривода были внесены изменения, благодаря которым его вал может поворачиваться полностью неограниченное количество раз. Таким образом, полный оборот на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произойдет за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Гайка, удерживающая крышку пружины, закручена на валу на 3 витка резьбы. Таким образом, для того, чтобы она открутилась, вал должен совершить 3 оборота, на это уйдет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,8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Однако во избежание нештатных ситуаций время работы сервопривода ограничено 5 секундами.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315" y="2154205"/>
                <a:ext cx="6918664" cy="3693319"/>
              </a:xfrm>
              <a:prstGeom prst="rect">
                <a:avLst/>
              </a:prstGeom>
              <a:blipFill>
                <a:blip r:embed="rId3"/>
                <a:stretch>
                  <a:fillRect l="-705" t="-825" b="-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D196F4-39A5-4285-A601-54FE3531A4D4}"/>
              </a:ext>
            </a:extLst>
          </p:cNvPr>
          <p:cNvSpPr txBox="1"/>
          <p:nvPr/>
        </p:nvSpPr>
        <p:spPr>
          <a:xfrm>
            <a:off x="481613" y="5678247"/>
            <a:ext cx="455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/>
              <a:t>Используемый в СС сервопривод </a:t>
            </a:r>
            <a:r>
              <a:rPr lang="en-US" sz="1600" i="1" dirty="0"/>
              <a:t>TowerPro SG90 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636330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1357</Words>
  <Application>Microsoft Office PowerPoint</Application>
  <PresentationFormat>Широкоэкранный</PresentationFormat>
  <Paragraphs>187</Paragraphs>
  <Slides>20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Алгоритм работы спутника при срабатывании СС</vt:lpstr>
      <vt:lpstr>Фото системы спасения</vt:lpstr>
      <vt:lpstr>Система спасения в сборе</vt:lpstr>
      <vt:lpstr>Система спасения после активации</vt:lpstr>
      <vt:lpstr>Презентация PowerPoint</vt:lpstr>
      <vt:lpstr>Расчет времени работы сервопривода</vt:lpstr>
      <vt:lpstr>Расчет высоты активации системы спасения</vt:lpstr>
      <vt:lpstr>Парашют для СС</vt:lpstr>
      <vt:lpstr>Сегмент парашюта</vt:lpstr>
      <vt:lpstr>Расчет строп парашюта</vt:lpstr>
      <vt:lpstr>Плата спутника</vt:lpstr>
      <vt:lpstr>Структурная схема спутника</vt:lpstr>
      <vt:lpstr>Презентация PowerPoint</vt:lpstr>
      <vt:lpstr>Алгоритм работы спутника</vt:lpstr>
      <vt:lpstr>Расчет энергопотребления</vt:lpstr>
      <vt:lpstr>Расчет полета в Openrocket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65</cp:revision>
  <dcterms:created xsi:type="dcterms:W3CDTF">2021-05-12T12:31:56Z</dcterms:created>
  <dcterms:modified xsi:type="dcterms:W3CDTF">2021-10-22T11:48:08Z</dcterms:modified>
</cp:coreProperties>
</file>